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0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8" r:id="rId6"/>
    <p:sldId id="275" r:id="rId7"/>
    <p:sldId id="269" r:id="rId8"/>
    <p:sldId id="276" r:id="rId9"/>
    <p:sldId id="270" r:id="rId10"/>
    <p:sldId id="260" r:id="rId11"/>
    <p:sldId id="261" r:id="rId12"/>
    <p:sldId id="262" r:id="rId13"/>
    <p:sldId id="271" r:id="rId14"/>
    <p:sldId id="272" r:id="rId15"/>
    <p:sldId id="263" r:id="rId16"/>
    <p:sldId id="264" r:id="rId17"/>
    <p:sldId id="274" r:id="rId18"/>
    <p:sldId id="265" r:id="rId19"/>
    <p:sldId id="266" r:id="rId20"/>
    <p:sldId id="267" r:id="rId21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0" autoAdjust="0"/>
  </p:normalViewPr>
  <p:slideViewPr>
    <p:cSldViewPr>
      <p:cViewPr>
        <p:scale>
          <a:sx n="100" d="100"/>
          <a:sy n="100" d="100"/>
        </p:scale>
        <p:origin x="192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CA38-D8CD-474B-A75E-A81453EFE63B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48142-772B-44E9-AD1C-1BDECB20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41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846F-EA8E-47E0-870B-871046032BC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3E7C-4E40-4FD6-AE48-5E5872150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459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6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2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14F2-5500-44D2-B566-C947D126789F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10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0D-5C6B-4024-849A-B0EC0A5A5AE7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2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025-F7E6-43E5-86B4-709B86D49C18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56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54C7-DD70-4FE5-A7AF-10F659C94BB3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87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FDC4-B702-44C9-9D16-53E86A138559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3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3FD8-426D-48EE-A48D-D71CC6B2E6F8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7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484-53BB-4660-97C8-90688736B20D}" type="datetime1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46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E3E-C4E6-40AD-8EB7-DAE14733F069}" type="datetime1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5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81BC-C454-4905-8127-8C49FE390BAB}" type="datetime1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15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3C8-F731-4EE5-B188-90A5EAE6F10C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22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01C4-796C-4C70-9BC3-436053A6F524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1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66DB-E10F-4972-A259-8C11F958DAB8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1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352928" cy="4464496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соблюдения общих условий предоставления из областного бюджета субсидий сельскохозяйственным товаропроизводителям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социальных выплат их работникам</a:t>
            </a:r>
          </a:p>
        </p:txBody>
      </p:sp>
    </p:spTree>
    <p:extLst>
      <p:ext uri="{BB962C8B-B14F-4D97-AF65-F5344CB8AC3E}">
        <p14:creationId xmlns:p14="http://schemas.microsoft.com/office/powerpoint/2010/main" val="3108104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568952" cy="1008112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 при первом представлении документов, а также в случае соответствующих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индивидуальные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предприниматели, являющиеся главами КФХ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772816"/>
            <a:ext cx="8568952" cy="46805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более чем одним гражданином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заверенную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главой крестьянского (фермерского) хозяйства копию соглашения о создании крестьянского (фермерского) хозяйства, содержащего сведения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членах крестьянского (фермерского) хозяйства;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главой крестьянского (фермерского) хозяйства одного из членов этого хозяйства, полномочиях главы крестьянского (фермерского) хозяйства и порядке управления крестьянским (фермерским) хозяйством;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и об обязанностях членов крестьянского (фермерского) хозяйства;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формирования имущества крестьянского (фермерского) хозяйства, порядке владения, пользования, распоряжения этим имуществом;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принятия в члены крестьянского (фермерского) хозяйства и порядке выхода из членов крестьянского (фермерского) хозяйства;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распределения полученных от деятельности крестьянского (фермерского) хозяйства плодов, продукции и доходов.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родство членов крестьянского (фермерского)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357884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93217"/>
            <a:ext cx="8712968" cy="2160240"/>
          </a:xfrm>
        </p:spPr>
        <p:txBody>
          <a:bodyPr anchor="t">
            <a:no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каждом из календарных месяцев обращения за субсидией (подачи заявки на участие в конкурсе) одновременно с отчетными документами, представляемыми согласно нормативным правовым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актам,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регулирующим предоставление соответствующей субсидии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1-е число месяца обращения за субсидией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(подачи заявки на участие в конкурсе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сельскохозяйственный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представляет органу местного самоуправления, осуществляющему отдельные государственные полномочия области по поддержке сельскохозяйственного производства, на территории которого зарегистрирован сельскохозяйственный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или в министерство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подписанные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(заверенные) документы в двух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экземплярах: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7508" y="3501008"/>
            <a:ext cx="8728976" cy="30963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об исполнении налогоплательщиком (плательщиком сбора, плательщиком страховых взносов, налоговым агентом) обязанности по уплате налогов, сборов, страховых взносов,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пеней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штрафов, процентов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неисполненной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обязанности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справку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расчетов по налогам, сборам, страховым взносам, пеням, штрафам, процентам организаций и индивидуальных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Справки, полученные налогоплательщиком в электронной форме по телекоммуникационным каналам связи, при наличии электронной подписи, включающей в себя сведения о владельце сертификата (организация, сотрудник), серийный номер сертификата, дату и время подписания, заверяются сельскохозяйственным товаропроизводителем. 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по инициативе сельскохозяйственного товаропроизводителя.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96351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556792"/>
            <a:ext cx="8789331" cy="49685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состоянии расчетов по страховым взносам, пеням и штрафам на обязательное социальное страхование от несчастных случаев на производстве и профессиональных заболеваний, выданную в соответствии с подпунктом 18 пункта 2 статьи 18 Федерального закона от 24.07.1998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125-ФЗ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социальном страховании от несчастных случаев на производстве и профессиональных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заболеваний»,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заверенную Государственным учреждением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Кировским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отделением Фонда социального страхования Российской Федерации. 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по инициативе сельскохозяйственного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размере среднемесячной заработной платы, составленную по прилагаемой форме 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ФЭ-С3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spc="-1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</a:t>
            </a:r>
            <a:r>
              <a:rPr lang="ru-RU" sz="16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оплаты труда </a:t>
            </a:r>
            <a:r>
              <a:rPr lang="ru-RU" sz="16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2021 года </a:t>
            </a:r>
            <a:r>
              <a:rPr lang="ru-RU" sz="16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12 792 </a:t>
            </a:r>
            <a:r>
              <a:rPr lang="ru-RU" sz="16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</a:t>
            </a:r>
            <a:r>
              <a:rPr lang="ru-RU" sz="1600" spc="-1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размер оплаты труда </a:t>
            </a:r>
            <a:r>
              <a:rPr lang="ru-RU" sz="16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1600" b="1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b="1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890 </a:t>
            </a:r>
            <a:r>
              <a:rPr lang="ru-RU" sz="16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месяц.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об отсутствии просроченной задолженности по выплате заработной платы работникам организации, составленную по прилагаемой форме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ФЭ-П3.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00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369" t="20601" r="24801" b="10101"/>
          <a:stretch/>
        </p:blipFill>
        <p:spPr>
          <a:xfrm>
            <a:off x="971600" y="91900"/>
            <a:ext cx="7128792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2757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369" t="22001" r="24407" b="10101"/>
          <a:stretch/>
        </p:blipFill>
        <p:spPr>
          <a:xfrm>
            <a:off x="1187624" y="91900"/>
            <a:ext cx="6984776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7675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836712"/>
            <a:ext cx="8717323" cy="58326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сельскохозяйственного товаропроизводителя представленные им документы, сверяет состав, названия и реквизиты представленных документов с их описью и регистрирует их в день получения в следующем порядке: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несовпадения состава, названия и (или) реквизитов представленных документов с описью представленных документов делает в описи соответствующие отметки.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экземплярах описи представленных документов отметку о дне принятия документов.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описи представленных документов в специальный журнал, составленный по прилагаемой форме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ФЭ-4, листы которого должны быть пронумерованы, прошнурованы и скреплены печатью органа местного самоуправления.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сельскохозяйственному товаропроизводителю один экземпляр описи представленных документов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соответствие сельскохозяйственных товаропроизводителей и поданных ими документов установленным требованиям, включая полноту, соблюдение установленной формы и сроков предоставления документов, а также правильность их составления и достоверность содержащихся в них сведений, отсутствие в них противоречий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59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980728"/>
            <a:ext cx="8789331" cy="5375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самоуправления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документов: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несоответствия установленным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 представленные документы сельскохозяйственным товаропроизводителям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пяти рабочих дней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подачи с указанием в письменной форме причин возврата с нарочным (под подпись) или заказным письмом с уведомлением о вручении. После устранения причин возврата сельскохозяйственный товаропроизводитель вправе вновь подать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 не позднее следующего рабочего дня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получения возвращенных ему документов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документов, соответствующих установленным требованиям, сводную справку о деятельности сельскохозяйственных товаропроизводителей, составляющих бухгалтерскую отчетность, зарегистрированных на территории муниципального района или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городского, муниципального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по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форме № ФЭ-5.</a:t>
            </a:r>
          </a:p>
          <a:p>
            <a:pPr algn="just"/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сводную справку, а также документы (в одном экземпляре), представленные сельскохозяйственными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товаропроизводителями,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 финансирования программ и мероприятий развития АПК министерства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пяти рабочих дней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срока представления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93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763" t="24100" r="24406" b="14301"/>
          <a:stretch/>
        </p:blipFill>
        <p:spPr>
          <a:xfrm>
            <a:off x="1115616" y="128501"/>
            <a:ext cx="6912768" cy="66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5189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80" y="845856"/>
            <a:ext cx="8856984" cy="2146568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обеспечивает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условий предоставления субсидий юридическим лицам (за исключением субсидий государственным (муниципальным) учреждениям), индивидуальным предпринимателям, а также физическим лицам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производителям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в соответствии с нормативными правовыми актами Правительства Российской Федерации и Правительства Кировской области по состоянию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1-е число месяца обращения за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субсидией: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0080" y="2996952"/>
            <a:ext cx="8836416" cy="36724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сельскохозяйственного товаропроизводителя отсутствует неисполненная обязанность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товаропроизводителя отсутствует просроченная задолженность по возврату в областной бюджет субсидий, бюджетных инвестиций, предоставленных в том числе в соответствии с иными правовыми актами, и иная (неурегулированная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просроченная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денежным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 перед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бюджетом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товаропроизводитель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юридическое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лицо не находится в процессе реорганизации (за исключением реорганизации в форме присоединения к сельскохозяйственному товаропроизводителю – юридическому лицу другого юридического лица), ликвидации, в отношении него не введена процедура банкротства, деятельность не приостановлена в порядке, предусмотренном законодательством Российской Федерации, а индивидуальный предприниматель не прекратил деятельность в качестве индивидуального предпринимателя.</a:t>
            </a:r>
          </a:p>
          <a:p>
            <a:pPr algn="just"/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487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9" y="1124744"/>
            <a:ext cx="8568952" cy="5400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не является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или территория, включенные в утверждаемый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(офшорные зоны) в отношении таких юридических лиц, в совокупности превышает 50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не получал средства на те же цели из областного бюджета в соответствии с порядками предоставления субсидии, на основании иных нормативных правовых актов или муниципальных правовых актов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среднемесячной заработной платы работников сельскохозяйственного товаропроизводителя не ниже полутора минимальных размеров оплаты труда, установленных федеральным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товаропроизводителя отсутствует просроченная задолженность по выплате заработной платы его работникам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дисквалифицированных лиц отсутствуют сведения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сельскохозяйственного товаропроизводителя – юридического лица либо сельскохозяйственном товаропроизводителе – индивидуальном предпринимателе.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106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92667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сельскохозяйственных товаропроизводителей общим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 предъявляемым законодательством Российской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99090" y="2734670"/>
            <a:ext cx="4513371" cy="35849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или индивидуальный предприниматель, осуществляющий производство сельскохозяйственной продукции, ее первичную и последующую (промышленную) переработку (в том числе на арендованных основных средствах) и реализацию этой продукции, в доходе которого от реализации товаров (работ, услуг)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дохода от реализации произведенной им сельскохозяйственной продукции и продуктов ее переработки составляет не менее чем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календарный год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267743" y="191683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67923" y="1916832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148064" y="1100343"/>
            <a:ext cx="3386592" cy="46085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939731" y="2490390"/>
            <a:ext cx="4032448" cy="20367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Крестьянское (фермерское) хозяйство, соответствующее Федеральному закону от 11.06.2003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74-ФЗ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крестьянском (фермерском)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хозяйстве»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119464" y="2852936"/>
            <a:ext cx="1612776" cy="1460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91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909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7020272" y="1386255"/>
            <a:ext cx="576064" cy="547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148064" y="1100343"/>
            <a:ext cx="3386592" cy="46085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48064" y="1104236"/>
            <a:ext cx="3744416" cy="1460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119464" y="2852936"/>
            <a:ext cx="1612776" cy="1460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399754" y="2033751"/>
            <a:ext cx="4526098" cy="5311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(крестьянского) фермерского хозяйства могут быть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340867" y="2033751"/>
            <a:ext cx="2431766" cy="28121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создавшие сельскохозяйственного товаропроизводителя, заключили соглашение о его создании.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создания крестьянского (фермерского) хозяйства одним гражданином заключение соглашения не требуется.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712968" cy="8940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Крестьянское (фермерское) хозяйство, соответствующее Федеральному закону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11.06.2003 № 74-ФЗ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крестьянском (фермерском) хозяйстве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dirty="0">
              <a:effectLst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4771" y="1412776"/>
            <a:ext cx="576064" cy="54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141876" y="2996952"/>
            <a:ext cx="2995985" cy="299668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Супруги, их родители, дети, братья, сестры, внуки, а также дедушки и бабушки каждого из супругов, но не более чем из трех семей.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внуки, братья и сестры членов (крестьянского) фермерского хозяйства могут быть приняты в члены (крестьянского) фермерского хозяйства по достижении ими возраста шестнадцати лет.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271453" y="2543378"/>
            <a:ext cx="428339" cy="432048"/>
          </a:xfrm>
          <a:prstGeom prst="downArrow">
            <a:avLst>
              <a:gd name="adj1" fmla="val 50000"/>
              <a:gd name="adj2" fmla="val 4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05294" y="2564904"/>
            <a:ext cx="428339" cy="432048"/>
          </a:xfrm>
          <a:prstGeom prst="downArrow">
            <a:avLst>
              <a:gd name="adj1" fmla="val 50000"/>
              <a:gd name="adj2" fmla="val 4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4137861" y="2996952"/>
            <a:ext cx="2232248" cy="22766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не состоящие в родстве с главой (крестьянского) фермерского хозяйства. Максимальное количество таких граждан не может превышать пяти человек.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496944" cy="138804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срок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февраля года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отчетным, либо одновременно с отчетными документами, представляемыми согласно нормативным правовым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актам,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регулирующим предоставление соответствующей субсидии или социальной выплаты, для первого получения какой-либо субсидии или социальной выплаты в финансовом году для сельскохозяйственного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425137"/>
            <a:ext cx="8493448" cy="15028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24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сельскохозяйственного </a:t>
            </a:r>
            <a:r>
              <a:rPr lang="ru-RU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 по </a:t>
            </a:r>
            <a:r>
              <a:rPr lang="ru-RU" sz="24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форме № </a:t>
            </a:r>
            <a:r>
              <a:rPr lang="ru-RU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ФЭ-1 – </a:t>
            </a:r>
            <a:r>
              <a:rPr lang="ru-RU" sz="2400" spc="-2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сельхозтоваропроизводители</a:t>
            </a:r>
            <a:r>
              <a:rPr lang="ru-RU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составляющие </a:t>
            </a:r>
            <a:r>
              <a:rPr lang="ru-RU" sz="24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бухгалтерскую </a:t>
            </a:r>
            <a:r>
              <a:rPr lang="ru-RU" sz="2400" spc="-2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5192" y="4725144"/>
            <a:ext cx="8784976" cy="19442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endParaRPr lang="ru-RU" sz="2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65694"/>
            <a:ext cx="871296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Отчетным периодом для годовой бухгалтерской (финансовой) отчетности (отчетным годом) является календарный год – с 1 января по 31 декабря включительно, за исключением случаев создания, реорганизации и ликвидации юридического лица.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отчетным годом является период с даты государственной регистрации экономического субъекта 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31 декабря того же календарного года включительно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государственная регистрация экономического субъекта произведена после 30 сентября, первым отчетным годом является, если иное не установлено экономическим субъектом, период с даты государственной регистрации по 31 декабря календарного года, следующего за годом его государственной регистрации, включительно.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7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5431" t="17101" r="33069" b="23584"/>
          <a:stretch/>
        </p:blipFill>
        <p:spPr>
          <a:xfrm>
            <a:off x="1043608" y="44624"/>
            <a:ext cx="705678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3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3043535"/>
          </a:xfrm>
        </p:spPr>
        <p:txBody>
          <a:bodyPr>
            <a:normAutofit lnSpcReduction="10000"/>
          </a:bodyPr>
          <a:lstStyle/>
          <a:p>
            <a:pPr marL="342900" indent="-3429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деятельности сельскохозяйственного товаропроизводителя по форме № ФЭ-1ип – индивидуальные предприниматели, а также крестьянские (фермерские) хозяйства, являющиеся юридическими лицами, составляющие отчетность по форме, ежегодно утверждаемой приказом Министерства сельского хозяйства Российской Федерации;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52038"/>
            <a:ext cx="8496944" cy="156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Отчетным периодом для годовой бухгалтерской (финансовой) отчетности (отчетным годом) является календарный год – с 1 января по 31 декабря включительно.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государственная регистрация индивидуального предпринимателя произведена после 30 сентября, первым отчетным годом является, если иное не установлено экономическим субъектом, период с даты государственной регистрации по 31 декабря календарного года, следующего за годом его государственной регистрации, включительно.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091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400" t="19201" r="22438" b="5901"/>
          <a:stretch/>
        </p:blipFill>
        <p:spPr>
          <a:xfrm>
            <a:off x="899592" y="39064"/>
            <a:ext cx="7272808" cy="67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1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64904"/>
            <a:ext cx="7886700" cy="138735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крестьянского (фермерского) хозяйства по форме № ФЭ-2 – индивидуальные предприниматели главы КФХ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705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368" t="20342" r="25195" b="6601"/>
          <a:stretch/>
        </p:blipFill>
        <p:spPr>
          <a:xfrm>
            <a:off x="1187624" y="44624"/>
            <a:ext cx="696768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709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42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425</Template>
  <TotalTime>359</TotalTime>
  <Words>1526</Words>
  <Application>Microsoft Office PowerPoint</Application>
  <PresentationFormat>Экран (4:3)</PresentationFormat>
  <Paragraphs>84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425</vt:lpstr>
      <vt:lpstr>Предоставление документов  для подтверждения соблюдения общих условий предоставления из областного бюджета субсидий сельскохозяйственным товаропроизводителям  Кировской области и социальных выплат их работникам</vt:lpstr>
      <vt:lpstr>Соответствие сельскохозяйственных товаропроизводителей общим требованиям, предъявляемым законодательством Российской Федерации</vt:lpstr>
      <vt:lpstr>Крестьянское (фермерское) хозяйство, соответствующее Федеральному закону  от 11.06.2003 № 74-ФЗ «О крестьянском (фермерском) хозяйстве»</vt:lpstr>
      <vt:lpstr>Ежегодно в срок не позднее 5 февраля года, следующего за отчетным, либо одновременно с отчетными документами, представляемыми согласно нормативным правовым актам, регулирующим предоставление соответствующей субсидии или социальной выплаты, для первого получения какой-либо субсидии или социальной выплаты в финансовом году для сельскохозяйственного товаропроизводителя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 раз при первом представлении документов, а также в случае соответствующих изменений, индивидуальные предприниматели, являющиеся главами КФХ </vt:lpstr>
      <vt:lpstr>Один раз в каждом из календарных месяцев обращения за субсидией (подачи заявки на участие в конкурсе) одновременно с отчетными документами, представляемыми согласно нормативным правовым актам, регулирующим предоставление соответствующей субсидии,  по состоянию на 1-е число месяца обращения за субсидией (подачи заявки на участие в конкурсе) сельскохозяйственный товаропроизводитель представляет органу местного самоуправления, осуществляющему отдельные государственные полномочия области по поддержке сельскохозяйственного производства, на территории которого зарегистрирован сельскохозяйственный товаропроизводитель или в министерство подписанные (заверенные) документы в двух экземплярах: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Сельскохозяйственный товаропроизводитель обеспечивает выполнение условий предоставления субсидий юридическим лицам (за исключением субсидий государственным (муниципальным) учреждениям), индивидуальным предпринимателям, а также физическим лицам – производителям товаров, работ, услуг в соответствии с нормативными правовыми актами Правительства Российской Федерации и Правительства Кировской области по состоянию  на 1-е число месяца обращения за субсидией: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и рассмотрение документов для подтверждения соблюдения общих условий предоставления из областного бюджета субсидий сельскохозяйственным товаропроизводителям Кировской области и социальных выплат их работникам</dc:title>
  <dc:creator>Татьяна Викторовна</dc:creator>
  <cp:lastModifiedBy>User313</cp:lastModifiedBy>
  <cp:revision>52</cp:revision>
  <cp:lastPrinted>2021-01-20T05:44:20Z</cp:lastPrinted>
  <dcterms:created xsi:type="dcterms:W3CDTF">2021-01-19T19:26:34Z</dcterms:created>
  <dcterms:modified xsi:type="dcterms:W3CDTF">2022-02-01T15:08:40Z</dcterms:modified>
</cp:coreProperties>
</file>